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8" r:id="rId1"/>
  </p:sldMasterIdLst>
  <p:sldIdLst>
    <p:sldId id="256" r:id="rId2"/>
    <p:sldId id="257" r:id="rId3"/>
    <p:sldId id="258" r:id="rId4"/>
    <p:sldId id="259" r:id="rId5"/>
    <p:sldId id="260" r:id="rId6"/>
    <p:sldId id="262" r:id="rId7"/>
    <p:sldId id="264" r:id="rId8"/>
    <p:sldId id="263" r:id="rId9"/>
    <p:sldId id="261"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74" d="100"/>
          <a:sy n="74" d="100"/>
        </p:scale>
        <p:origin x="5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847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41400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261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650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416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66547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50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391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447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61504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01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5/26/2015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1333738"/>
      </p:ext>
    </p:extLst>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burma+map+and+karen&amp;source=images&amp;cd=&amp;docid=JpVnA_xN9oJKWM&amp;tbnid=VSfqN25rgb1RxM:&amp;ved=0CAUQjhw&amp;url=http://news.bbc.co.uk/2/hi/asia-pacific/3419323.stm&amp;ei=6pw2VOWwL8qdygStwILAAg&amp;bvm=bv.76943099,d.aWw&amp;psig=AFQjCNGTzbGwBgXBAGX8JPsG0E0DHfADOw&amp;ust=1412951632313604"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pp27SmUnf-E" TargetMode="External"/><Relationship Id="rId2" Type="http://schemas.openxmlformats.org/officeDocument/2006/relationships/hyperlink" Target="http://www.youtube.com/watch?v=XdEuv19iWZY\"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29514"/>
            <a:ext cx="9918357" cy="3180449"/>
          </a:xfrm>
        </p:spPr>
        <p:txBody>
          <a:bodyPr/>
          <a:lstStyle/>
          <a:p>
            <a:r>
              <a:rPr lang="en-US" dirty="0" smtClean="0">
                <a:latin typeface="Niagara Engraved" panose="04020502070703030202" pitchFamily="82" charset="0"/>
              </a:rPr>
              <a:t>The Best </a:t>
            </a:r>
            <a:r>
              <a:rPr lang="en-US" dirty="0">
                <a:latin typeface="Niagara Engraved" panose="04020502070703030202" pitchFamily="82" charset="0"/>
              </a:rPr>
              <a:t>P</a:t>
            </a:r>
            <a:r>
              <a:rPr lang="en-US" dirty="0" smtClean="0">
                <a:latin typeface="Niagara Engraved" panose="04020502070703030202" pitchFamily="82" charset="0"/>
              </a:rPr>
              <a:t>lace that I </a:t>
            </a:r>
            <a:r>
              <a:rPr lang="en-US" dirty="0">
                <a:latin typeface="Niagara Engraved" panose="04020502070703030202" pitchFamily="82" charset="0"/>
              </a:rPr>
              <a:t>H</a:t>
            </a:r>
            <a:r>
              <a:rPr lang="en-US" dirty="0" smtClean="0">
                <a:latin typeface="Niagara Engraved" panose="04020502070703030202" pitchFamily="82" charset="0"/>
              </a:rPr>
              <a:t>ave </a:t>
            </a:r>
            <a:r>
              <a:rPr lang="en-US" dirty="0">
                <a:latin typeface="Niagara Engraved" panose="04020502070703030202" pitchFamily="82" charset="0"/>
              </a:rPr>
              <a:t>E</a:t>
            </a:r>
            <a:r>
              <a:rPr lang="en-US" dirty="0" smtClean="0">
                <a:latin typeface="Niagara Engraved" panose="04020502070703030202" pitchFamily="82" charset="0"/>
              </a:rPr>
              <a:t>ver </a:t>
            </a:r>
            <a:r>
              <a:rPr lang="en-US" dirty="0">
                <a:latin typeface="Niagara Engraved" panose="04020502070703030202" pitchFamily="82" charset="0"/>
              </a:rPr>
              <a:t>L</a:t>
            </a:r>
            <a:r>
              <a:rPr lang="en-US" dirty="0" smtClean="0">
                <a:latin typeface="Niagara Engraved" panose="04020502070703030202" pitchFamily="82" charset="0"/>
              </a:rPr>
              <a:t>ived</a:t>
            </a:r>
            <a:br>
              <a:rPr lang="en-US" dirty="0" smtClean="0">
                <a:latin typeface="Niagara Engraved" panose="04020502070703030202" pitchFamily="82" charset="0"/>
              </a:rPr>
            </a:br>
            <a:endParaRPr lang="en-US" dirty="0">
              <a:latin typeface="Niagara Engraved" panose="04020502070703030202" pitchFamily="82" charset="0"/>
            </a:endParaRPr>
          </a:p>
        </p:txBody>
      </p:sp>
      <p:sp>
        <p:nvSpPr>
          <p:cNvPr id="3" name="Subtitle 2"/>
          <p:cNvSpPr>
            <a:spLocks noGrp="1"/>
          </p:cNvSpPr>
          <p:nvPr>
            <p:ph type="subTitle" idx="1"/>
          </p:nvPr>
        </p:nvSpPr>
        <p:spPr>
          <a:xfrm>
            <a:off x="4790713" y="4171067"/>
            <a:ext cx="8155917" cy="1432467"/>
          </a:xfrm>
        </p:spPr>
        <p:txBody>
          <a:bodyPr/>
          <a:lstStyle/>
          <a:p>
            <a:r>
              <a:rPr lang="en-US" dirty="0" smtClean="0"/>
              <a:t>By Juce Mary</a:t>
            </a:r>
            <a:endParaRPr lang="en-US" dirty="0"/>
          </a:p>
        </p:txBody>
      </p:sp>
      <p:pic>
        <p:nvPicPr>
          <p:cNvPr id="1026" name="Picture 2" descr="http://t0.gstatic.com/images?q=tbn:ANd9GcS1AUwTWghR7qq6g_vK-KmaR5nv-kS7yWswh9blItDAXKJ1Vetf3g:4.bp.blogspot.com/-ZKuYt-PxFiw/TelQh0JsXGI/AAAAAAAAAaI/Fk3GcRUVbss/s400/_MG_078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822" y="3112013"/>
            <a:ext cx="4740186" cy="2839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245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050" y="1271888"/>
            <a:ext cx="10515600" cy="1325563"/>
          </a:xfrm>
        </p:spPr>
        <p:txBody>
          <a:bodyPr>
            <a:noAutofit/>
          </a:bodyPr>
          <a:lstStyle/>
          <a:p>
            <a:r>
              <a:rPr lang="en-US" sz="2800" dirty="0" smtClean="0"/>
              <a:t/>
            </a:r>
            <a:br>
              <a:rPr lang="en-US" sz="2800" dirty="0" smtClean="0"/>
            </a:br>
            <a:r>
              <a:rPr lang="en-US" sz="2800" dirty="0" smtClean="0"/>
              <a:t>The place that I want to go in the future is China.</a:t>
            </a:r>
            <a:br>
              <a:rPr lang="en-US" sz="2800" dirty="0" smtClean="0"/>
            </a:br>
            <a:r>
              <a:rPr lang="en-US" sz="2800" dirty="0" smtClean="0"/>
              <a:t>The reason why I want to go is to learn Kung Fu. </a:t>
            </a:r>
            <a:br>
              <a:rPr lang="en-US" sz="2800" dirty="0" smtClean="0"/>
            </a:br>
            <a:r>
              <a:rPr lang="en-US" sz="2800" dirty="0" smtClean="0"/>
              <a:t>I also want to learn the language. </a:t>
            </a:r>
            <a:br>
              <a:rPr lang="en-US" sz="2800" dirty="0" smtClean="0"/>
            </a:br>
            <a:r>
              <a:rPr lang="en-US" sz="2800" dirty="0" smtClean="0"/>
              <a:t>I want to see the Great Wall of China.</a:t>
            </a:r>
            <a:br>
              <a:rPr lang="en-US" sz="2800" dirty="0" smtClean="0"/>
            </a:br>
            <a:endParaRPr lang="en-US" sz="2800" dirty="0"/>
          </a:p>
        </p:txBody>
      </p:sp>
      <p:pic>
        <p:nvPicPr>
          <p:cNvPr id="1026" name="Picture 2" descr="http://t2.gstatic.com/images?q=tbn:ANd9GcRAoKHBVLKUtl0pRiI8k4lXgk82OLNTVRV8HPy1_fCpseHjEGiuXA:www.scmp.com/sites/default/files/styles/980w/public/2013/09/24/china-construction-tower_sha1182_37329161.jpg%3Fitok%3DXcbWF0nQ"/>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920448" y="304572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2.gstatic.com/images?q=tbn:ANd9GcQeDfr7ORByZw1Vm_bkOFkZwotPVJb6LEAc6iSaAY5ZKPGN319ixQ:www.lendomais.com.br/wp-content/uploads/2011/07/artes-marciais-s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019" y="4194366"/>
            <a:ext cx="205740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1.gstatic.com/images?q=tbn:ANd9GcSdYuwV69FimKfnmWUbBrxNaQI8xIE3qwx8hWrd8b1df_GZgn7x0A:i.telegraph.co.uk/multimedia/archive/02800/wall4_280006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876" y="4468829"/>
            <a:ext cx="2063143" cy="18624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1.gstatic.com/images?q=tbn:ANd9GcSJ0uMX8vVkxxxTxND1ZDxP11LwRuwhTXb7kDz-ICOEaYj3BgTj:https://c2.staticflickr.com/6/5187/5593789242_7477c1c626_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0935" y="4551208"/>
            <a:ext cx="2706121" cy="18624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3.gstatic.com/images?q=tbn:ANd9GcTYCoaKG5zwhGbcnN6lS4yivbBhrP99nss3SWDWJrezgSQTNKOh:www.njstar.com/njstar/chinese/gif/cfonts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778" y="4551209"/>
            <a:ext cx="2325785" cy="186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749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3600" dirty="0" smtClean="0">
                <a:latin typeface="Edwardian Script ITC" panose="030303020407070D0804" pitchFamily="66" charset="0"/>
              </a:rPr>
              <a:t>I </a:t>
            </a:r>
            <a:r>
              <a:rPr lang="en-US" sz="3600" dirty="0" smtClean="0">
                <a:latin typeface="Edwardian Script ITC" panose="030303020407070D0804" pitchFamily="66" charset="0"/>
              </a:rPr>
              <a:t>got </a:t>
            </a:r>
            <a:r>
              <a:rPr lang="en-US" sz="3600" dirty="0" smtClean="0">
                <a:latin typeface="Edwardian Script ITC" panose="030303020407070D0804" pitchFamily="66" charset="0"/>
              </a:rPr>
              <a:t>information from google </a:t>
            </a:r>
            <a:r>
              <a:rPr lang="en-US" sz="3600" dirty="0" smtClean="0">
                <a:latin typeface="Edwardian Script ITC" panose="030303020407070D0804" pitchFamily="66" charset="0"/>
              </a:rPr>
              <a:t>website</a:t>
            </a:r>
            <a:r>
              <a:rPr lang="en-US" sz="3600" dirty="0" smtClean="0">
                <a:latin typeface="Edwardian Script ITC" panose="030303020407070D0804" pitchFamily="66" charset="0"/>
              </a:rPr>
              <a:t>.</a:t>
            </a:r>
          </a:p>
          <a:p>
            <a:r>
              <a:rPr lang="en-US" sz="3600" dirty="0" smtClean="0">
                <a:latin typeface="Edwardian Script ITC" panose="030303020407070D0804" pitchFamily="66" charset="0"/>
              </a:rPr>
              <a:t>I </a:t>
            </a:r>
            <a:r>
              <a:rPr lang="en-US" sz="3600" dirty="0" smtClean="0">
                <a:latin typeface="Edwardian Script ITC" panose="030303020407070D0804" pitchFamily="66" charset="0"/>
              </a:rPr>
              <a:t>got </a:t>
            </a:r>
            <a:r>
              <a:rPr lang="en-US" sz="3600" dirty="0" smtClean="0">
                <a:latin typeface="Edwardian Script ITC" panose="030303020407070D0804" pitchFamily="66" charset="0"/>
              </a:rPr>
              <a:t>information from image .</a:t>
            </a:r>
          </a:p>
          <a:p>
            <a:r>
              <a:rPr lang="en-US" sz="3600" dirty="0" smtClean="0">
                <a:latin typeface="Edwardian Script ITC" panose="030303020407070D0804" pitchFamily="66" charset="0"/>
              </a:rPr>
              <a:t>I </a:t>
            </a:r>
            <a:r>
              <a:rPr lang="en-US" sz="3600" dirty="0" smtClean="0">
                <a:latin typeface="Edwardian Script ITC" panose="030303020407070D0804" pitchFamily="66" charset="0"/>
              </a:rPr>
              <a:t>got </a:t>
            </a:r>
            <a:r>
              <a:rPr lang="en-US" sz="3600" dirty="0" smtClean="0">
                <a:latin typeface="Edwardian Script ITC" panose="030303020407070D0804" pitchFamily="66" charset="0"/>
              </a:rPr>
              <a:t>some information from my brain.</a:t>
            </a:r>
          </a:p>
          <a:p>
            <a:r>
              <a:rPr lang="en-US" sz="3600" dirty="0" smtClean="0">
                <a:latin typeface="Edwardian Script ITC" panose="030303020407070D0804" pitchFamily="66" charset="0"/>
              </a:rPr>
              <a:t>I </a:t>
            </a:r>
            <a:r>
              <a:rPr lang="en-US" sz="3600" dirty="0" smtClean="0">
                <a:latin typeface="Edwardian Script ITC" panose="030303020407070D0804" pitchFamily="66" charset="0"/>
              </a:rPr>
              <a:t>got  </a:t>
            </a:r>
            <a:r>
              <a:rPr lang="en-US" sz="3600" dirty="0" smtClean="0">
                <a:latin typeface="Edwardian Script ITC" panose="030303020407070D0804" pitchFamily="66" charset="0"/>
              </a:rPr>
              <a:t>some information from YouTube.</a:t>
            </a:r>
          </a:p>
          <a:p>
            <a:endParaRPr lang="en-US" sz="3600" dirty="0">
              <a:latin typeface="Edwardian Script ITC" panose="030303020407070D0804" pitchFamily="66" charset="0"/>
            </a:endParaRPr>
          </a:p>
        </p:txBody>
      </p:sp>
    </p:spTree>
    <p:extLst>
      <p:ext uri="{BB962C8B-B14F-4D97-AF65-F5344CB8AC3E}">
        <p14:creationId xmlns:p14="http://schemas.microsoft.com/office/powerpoint/2010/main" val="104839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Vivaldi" panose="03020602050506090804" pitchFamily="66" charset="0"/>
              </a:rPr>
              <a:t>This is the place that I lived before with my family. </a:t>
            </a:r>
            <a:endParaRPr lang="en-US" dirty="0">
              <a:latin typeface="Vivaldi" panose="030206020505060908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2833" y="1930400"/>
            <a:ext cx="5285495" cy="3947808"/>
          </a:xfrm>
        </p:spPr>
      </p:pic>
      <p:sp>
        <p:nvSpPr>
          <p:cNvPr id="5" name="Rectangle 4"/>
          <p:cNvSpPr/>
          <p:nvPr/>
        </p:nvSpPr>
        <p:spPr>
          <a:xfrm>
            <a:off x="1399263" y="6098205"/>
            <a:ext cx="5872633" cy="369332"/>
          </a:xfrm>
          <a:prstGeom prst="rect">
            <a:avLst/>
          </a:prstGeom>
        </p:spPr>
        <p:txBody>
          <a:bodyPr wrap="none">
            <a:spAutoFit/>
          </a:bodyPr>
          <a:lstStyle/>
          <a:p>
            <a:r>
              <a:rPr lang="en-US" dirty="0">
                <a:solidFill>
                  <a:srgbClr val="DD4B39"/>
                </a:solidFill>
                <a:hlinkClick r:id="rId3"/>
              </a:rPr>
              <a:t>BBC NEWS | Asia-Pacific | Analysis: Burma's Karen talk </a:t>
            </a:r>
            <a:endParaRPr lang="en-US" dirty="0"/>
          </a:p>
        </p:txBody>
      </p:sp>
    </p:spTree>
    <p:extLst>
      <p:ext uri="{BB962C8B-B14F-4D97-AF65-F5344CB8AC3E}">
        <p14:creationId xmlns:p14="http://schemas.microsoft.com/office/powerpoint/2010/main" val="28286691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069" y="2627290"/>
            <a:ext cx="9272789" cy="5324926"/>
          </a:xfrm>
        </p:spPr>
        <p:txBody>
          <a:bodyPr>
            <a:normAutofit fontScale="90000"/>
          </a:bodyPr>
          <a:lstStyle/>
          <a:p>
            <a:r>
              <a:rPr lang="en-US" dirty="0" smtClean="0">
                <a:latin typeface="Viner Hand ITC" panose="03070502030502020203" pitchFamily="66" charset="0"/>
              </a:rPr>
              <a:t/>
            </a:r>
            <a:br>
              <a:rPr lang="en-US" dirty="0" smtClean="0">
                <a:latin typeface="Viner Hand ITC" panose="03070502030502020203" pitchFamily="66" charset="0"/>
              </a:rPr>
            </a:br>
            <a:r>
              <a:rPr lang="en-US" dirty="0" smtClean="0">
                <a:latin typeface="Viner Hand ITC" panose="03070502030502020203" pitchFamily="66" charset="0"/>
              </a:rPr>
              <a:t>This </a:t>
            </a:r>
            <a:r>
              <a:rPr lang="en-US" dirty="0" smtClean="0">
                <a:latin typeface="Viner Hand ITC" panose="03070502030502020203" pitchFamily="66" charset="0"/>
              </a:rPr>
              <a:t>is how we got food </a:t>
            </a:r>
            <a:r>
              <a:rPr lang="en-US" dirty="0" smtClean="0">
                <a:latin typeface="Viner Hand ITC" panose="03070502030502020203" pitchFamily="66" charset="0"/>
              </a:rPr>
              <a:t>and </a:t>
            </a:r>
            <a:r>
              <a:rPr lang="en-US" dirty="0" smtClean="0">
                <a:latin typeface="Viner Hand ITC" panose="03070502030502020203" pitchFamily="66" charset="0"/>
              </a:rPr>
              <a:t>water. </a:t>
            </a:r>
            <a:r>
              <a:rPr lang="en-US" dirty="0" smtClean="0">
                <a:latin typeface="Viner Hand ITC" panose="03070502030502020203" pitchFamily="66" charset="0"/>
              </a:rPr>
              <a:t/>
            </a:r>
            <a:br>
              <a:rPr lang="en-US" dirty="0" smtClean="0">
                <a:latin typeface="Viner Hand ITC" panose="03070502030502020203" pitchFamily="66" charset="0"/>
              </a:rPr>
            </a:br>
            <a:r>
              <a:rPr lang="en-US" dirty="0">
                <a:latin typeface="Viner Hand ITC" panose="03070502030502020203" pitchFamily="66" charset="0"/>
              </a:rPr>
              <a:t/>
            </a:r>
            <a:br>
              <a:rPr lang="en-US" dirty="0">
                <a:latin typeface="Viner Hand ITC" panose="03070502030502020203" pitchFamily="66" charset="0"/>
              </a:rPr>
            </a:br>
            <a:r>
              <a:rPr lang="en-US" dirty="0" smtClean="0">
                <a:latin typeface="Viner Hand ITC" panose="03070502030502020203" pitchFamily="66" charset="0"/>
              </a:rPr>
              <a:t>In </a:t>
            </a:r>
            <a:r>
              <a:rPr lang="en-US" dirty="0">
                <a:latin typeface="Viner Hand ITC" panose="03070502030502020203" pitchFamily="66" charset="0"/>
              </a:rPr>
              <a:t>Burma, we ate rice</a:t>
            </a:r>
            <a:r>
              <a:rPr lang="en-US" dirty="0" smtClean="0">
                <a:latin typeface="Viner Hand ITC" panose="03070502030502020203" pitchFamily="66" charset="0"/>
              </a:rPr>
              <a:t>. We </a:t>
            </a:r>
            <a:r>
              <a:rPr lang="en-US" dirty="0" smtClean="0">
                <a:latin typeface="Viner Hand ITC" panose="03070502030502020203" pitchFamily="66" charset="0"/>
              </a:rPr>
              <a:t>used to farm and we got  water </a:t>
            </a:r>
            <a:r>
              <a:rPr lang="en-US" dirty="0" smtClean="0">
                <a:latin typeface="Viner Hand ITC" panose="03070502030502020203" pitchFamily="66" charset="0"/>
              </a:rPr>
              <a:t>from </a:t>
            </a:r>
            <a:r>
              <a:rPr lang="en-US" dirty="0" smtClean="0">
                <a:latin typeface="Viner Hand ITC" panose="03070502030502020203" pitchFamily="66" charset="0"/>
              </a:rPr>
              <a:t>the  river.</a:t>
            </a:r>
            <a:r>
              <a:rPr lang="en-US" dirty="0">
                <a:latin typeface="Viner Hand ITC" panose="03070502030502020203" pitchFamily="66" charset="0"/>
              </a:rPr>
              <a:t/>
            </a:r>
            <a:br>
              <a:rPr lang="en-US" dirty="0">
                <a:latin typeface="Viner Hand ITC" panose="03070502030502020203" pitchFamily="66" charset="0"/>
              </a:rPr>
            </a:br>
            <a:r>
              <a:rPr lang="en-US" dirty="0" smtClean="0">
                <a:latin typeface="Viner Hand ITC" panose="03070502030502020203" pitchFamily="66" charset="0"/>
              </a:rPr>
              <a:t/>
            </a:r>
            <a:br>
              <a:rPr lang="en-US" dirty="0" smtClean="0">
                <a:latin typeface="Viner Hand ITC" panose="03070502030502020203" pitchFamily="66" charset="0"/>
              </a:rPr>
            </a:br>
            <a:r>
              <a:rPr lang="en-US" dirty="0" smtClean="0">
                <a:latin typeface="Viner Hand ITC" panose="03070502030502020203" pitchFamily="66" charset="0"/>
              </a:rPr>
              <a:t/>
            </a:r>
            <a:br>
              <a:rPr lang="en-US" dirty="0" smtClean="0">
                <a:latin typeface="Viner Hand ITC" panose="03070502030502020203" pitchFamily="66" charset="0"/>
              </a:rPr>
            </a:br>
            <a:r>
              <a:rPr lang="en-US" dirty="0" smtClean="0">
                <a:latin typeface="Viner Hand ITC" panose="03070502030502020203" pitchFamily="66" charset="0"/>
              </a:rPr>
              <a:t/>
            </a:r>
            <a:br>
              <a:rPr lang="en-US" dirty="0" smtClean="0">
                <a:latin typeface="Viner Hand ITC" panose="03070502030502020203" pitchFamily="66" charset="0"/>
              </a:rPr>
            </a:br>
            <a:endParaRPr lang="en-US" dirty="0">
              <a:latin typeface="Viner Hand ITC" panose="03070502030502020203" pitchFamily="66" charset="0"/>
            </a:endParaRPr>
          </a:p>
        </p:txBody>
      </p:sp>
      <p:sp>
        <p:nvSpPr>
          <p:cNvPr id="10" name="Rectangle 1"/>
          <p:cNvSpPr>
            <a:spLocks noChangeArrowheads="1"/>
          </p:cNvSpPr>
          <p:nvPr/>
        </p:nvSpPr>
        <p:spPr bwMode="auto">
          <a:xfrm>
            <a:off x="2118312" y="1192817"/>
            <a:ext cx="12192000" cy="167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784" tIns="0" rIns="50784"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900" b="0" i="0" u="none" strike="noStrike" cap="none" normalizeH="0" baseline="0" dirty="0" smtClean="0">
                <a:ln>
                  <a:noFill/>
                </a:ln>
                <a:solidFill>
                  <a:srgbClr val="DD4B39"/>
                </a:solidFill>
                <a:effectLst/>
                <a:latin typeface="Arial" panose="020B0604020202020204" pitchFamily="34" charset="0"/>
              </a:rPr>
              <a:t> </a:t>
            </a:r>
            <a:r>
              <a:rPr kumimoji="0" lang="en-US" altLang="en-US" sz="1800" b="0" i="0" u="none" strike="noStrike" cap="none" normalizeH="0" baseline="0" dirty="0" smtClean="0">
                <a:ln>
                  <a:noFill/>
                </a:ln>
                <a:solidFill>
                  <a:srgbClr val="DD4B39"/>
                </a:solidFill>
                <a:effectLst/>
                <a:latin typeface="Arial" panose="020B0604020202020204" pitchFamily="34" charset="0"/>
              </a:rPr>
              <a:t>                      </a:t>
            </a:r>
            <a:r>
              <a:rPr lang="en-US" altLang="en-US" dirty="0">
                <a:solidFill>
                  <a:srgbClr val="DD4B39"/>
                </a:solidFill>
                <a:latin typeface="Arial" panose="020B0604020202020204" pitchFamily="34" charset="0"/>
              </a:rPr>
              <a:t>F</a:t>
            </a:r>
            <a:r>
              <a:rPr kumimoji="0" lang="en-US" altLang="en-US" sz="1800" b="0" i="0" u="none" strike="noStrike" cap="none" normalizeH="0" baseline="0" dirty="0" smtClean="0">
                <a:ln>
                  <a:noFill/>
                </a:ln>
                <a:solidFill>
                  <a:srgbClr val="DD4B39"/>
                </a:solidFill>
                <a:effectLst/>
                <a:latin typeface="Arial" panose="020B0604020202020204" pitchFamily="34" charset="0"/>
              </a:rPr>
              <a:t>ood and Water                   </a:t>
            </a:r>
          </a:p>
        </p:txBody>
      </p:sp>
      <p:pic>
        <p:nvPicPr>
          <p:cNvPr id="1032" name="Picture 8" descr="http://t2.gstatic.com/images?q=tbn:ANd9GcQcAN5WJQMcwkhKbsHE0DpSQMedGVNDPnol8G5jqtT2M3UYB9CyTQ:discovermagazine.com/~/media/Images/Issues/2014/JanFeb/golden-r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9866" y="791492"/>
            <a:ext cx="1844585" cy="12274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2.gstatic.com/images?q=tbn:ANd9GcTGHhEDEi2bD7hXbyrULyvEIHfPwOecE701lRJXvUrUX_StoGzQRg:static2.thaitable.com/images/ingredient/5cooked-r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312" y="791492"/>
            <a:ext cx="1935554" cy="12833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2.gstatic.com/images?q=tbn:ANd9GcQdVX1PnaBmhYUBeIyEdhfN2h1Ma_5A3wW-cJn-DGqsHROrVMSdfw:www.mars.com/global/assets/images/center-content/0439_I_OSC_RI_700x3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9727" y="791492"/>
            <a:ext cx="1837189" cy="12833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1.gstatic.com/images?q=tbn:ANd9GcT8-nTe1lG6-lw07kE0wKAF8EFGP5_JmFXpuOWHZmdK1DP5pOk:dingo.care2.com/pictures/greenliving/uploads/2013/12/chinese-rice-fiel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3247" y="816548"/>
            <a:ext cx="2066421" cy="128335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t2.gstatic.com/images?q=tbn:ANd9GcTN-IMWOJBQ9hlBjnqn2Cm63_RUlSp0Jo-xnD01aXjqN83ySdZ_xg:www.csmonitor.com/var/archive/storage/images/media/images/0602-sticky-rice-mortar/8053787-1-eng-US/0602-sticky-rice-mortar_full_6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110" y="808358"/>
            <a:ext cx="1903196" cy="126649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t2.gstatic.com/images?q=tbn:ANd9GcQxYtwRcuEopQjpw1apu380JSa-0NyEvuB9--o6QDJlmpZHW-1oTg:www.no1chinesesouthorange.com/img/inside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601" y="796441"/>
            <a:ext cx="1948113" cy="130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9713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Here are some videos about  Karen music in Burma:</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945292" y="3086014"/>
            <a:ext cx="10515600" cy="2013207"/>
          </a:xfrm>
        </p:spPr>
        <p:txBody>
          <a:bodyPr>
            <a:normAutofit/>
          </a:bodyPr>
          <a:lstStyle/>
          <a:p>
            <a:pPr>
              <a:buFont typeface="Courier New" panose="02070309020205020404" pitchFamily="49" charset="0"/>
              <a:buChar char="o"/>
            </a:pPr>
            <a:r>
              <a:rPr lang="en-US" dirty="0" smtClean="0">
                <a:latin typeface="Adobe Garamond Pro" panose="02020502060506020403" pitchFamily="18" charset="0"/>
                <a:hlinkClick r:id="rId2"/>
              </a:rPr>
              <a:t>http://www.youtube.com/watch?v=XdEuv19iWZY\</a:t>
            </a:r>
            <a:endParaRPr lang="en-US" dirty="0" smtClean="0">
              <a:latin typeface="Adobe Garamond Pro" panose="02020502060506020403" pitchFamily="18" charset="0"/>
            </a:endParaRPr>
          </a:p>
          <a:p>
            <a:pPr marL="0" indent="0">
              <a:buNone/>
            </a:pPr>
            <a:endParaRPr lang="en-US" dirty="0">
              <a:latin typeface="Adobe Garamond Pro" panose="02020502060506020403" pitchFamily="18" charset="0"/>
              <a:hlinkClick r:id="rId3"/>
            </a:endParaRPr>
          </a:p>
          <a:p>
            <a:pPr>
              <a:buFont typeface="Courier New" panose="02070309020205020404" pitchFamily="49" charset="0"/>
              <a:buChar char="o"/>
            </a:pPr>
            <a:r>
              <a:rPr lang="en-US" dirty="0" smtClean="0">
                <a:latin typeface="Adobe Garamond Pro" panose="02020502060506020403" pitchFamily="18" charset="0"/>
                <a:hlinkClick r:id="rId3"/>
              </a:rPr>
              <a:t>http</a:t>
            </a:r>
            <a:r>
              <a:rPr lang="en-US" dirty="0">
                <a:latin typeface="Adobe Garamond Pro" panose="02020502060506020403" pitchFamily="18" charset="0"/>
                <a:hlinkClick r:id="rId3"/>
              </a:rPr>
              <a:t>://</a:t>
            </a:r>
            <a:r>
              <a:rPr lang="en-US" dirty="0" smtClean="0">
                <a:latin typeface="Adobe Garamond Pro" panose="02020502060506020403" pitchFamily="18" charset="0"/>
                <a:hlinkClick r:id="rId3"/>
              </a:rPr>
              <a:t>www.youtube.com/watch?v=pp27SmUnf-E</a:t>
            </a:r>
            <a:endParaRPr lang="en-US" dirty="0" smtClean="0">
              <a:latin typeface="Adobe Garamond Pro" panose="02020502060506020403" pitchFamily="18" charset="0"/>
            </a:endParaRPr>
          </a:p>
          <a:p>
            <a:pPr marL="0" indent="0">
              <a:buNone/>
            </a:pPr>
            <a:endParaRPr lang="en-US" dirty="0" smtClean="0">
              <a:latin typeface="Adobe Garamond Pro" panose="02020502060506020403" pitchFamily="18" charset="0"/>
            </a:endParaRPr>
          </a:p>
        </p:txBody>
      </p:sp>
      <p:pic>
        <p:nvPicPr>
          <p:cNvPr id="1028" name="Picture 4" descr="http://t1.gstatic.com/images?q=tbn:ANd9GcSCsJKoJqhO0k1VdY8aH2MjjpTGgnrSYu315zkQRIKlFD3zK0cjww:karensiegel.com/images/score_instrumental_30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6007" y="2244766"/>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794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411" y="669560"/>
            <a:ext cx="10518419" cy="1320800"/>
          </a:xfrm>
        </p:spPr>
        <p:txBody>
          <a:bodyPr>
            <a:normAutofit fontScale="90000"/>
          </a:bodyPr>
          <a:lstStyle/>
          <a:p>
            <a:r>
              <a:rPr lang="en-US" dirty="0" smtClean="0">
                <a:solidFill>
                  <a:schemeClr val="accent4"/>
                </a:solidFill>
                <a:latin typeface="Lucida Calligraphy" panose="03010101010101010101" pitchFamily="66" charset="0"/>
              </a:rPr>
              <a:t>Geography:</a:t>
            </a:r>
            <a:r>
              <a:rPr lang="en-US" dirty="0" smtClean="0">
                <a:latin typeface="Lucida Calligraphy" panose="03010101010101010101" pitchFamily="66" charset="0"/>
              </a:rPr>
              <a:t/>
            </a:r>
            <a:br>
              <a:rPr lang="en-US" dirty="0" smtClean="0">
                <a:latin typeface="Lucida Calligraphy" panose="03010101010101010101" pitchFamily="66" charset="0"/>
              </a:rPr>
            </a:br>
            <a:r>
              <a:rPr lang="en-US" dirty="0">
                <a:latin typeface="Lucida Calligraphy" panose="03010101010101010101" pitchFamily="66" charset="0"/>
              </a:rPr>
              <a:t>I</a:t>
            </a:r>
            <a:r>
              <a:rPr lang="en-US" dirty="0" smtClean="0">
                <a:latin typeface="Lucida Calligraphy" panose="03010101010101010101" pitchFamily="66" charset="0"/>
              </a:rPr>
              <a:t>n Burma, we have mountains and </a:t>
            </a:r>
            <a:r>
              <a:rPr lang="en-US" dirty="0">
                <a:latin typeface="Lucida Calligraphy" panose="03010101010101010101" pitchFamily="66" charset="0"/>
              </a:rPr>
              <a:t>r</a:t>
            </a:r>
            <a:r>
              <a:rPr lang="en-US" dirty="0" smtClean="0">
                <a:latin typeface="Lucida Calligraphy" panose="03010101010101010101" pitchFamily="66" charset="0"/>
              </a:rPr>
              <a:t>ivers. </a:t>
            </a:r>
            <a:r>
              <a:rPr lang="en-US" dirty="0">
                <a:latin typeface="Lucida Calligraphy" panose="03010101010101010101" pitchFamily="66" charset="0"/>
              </a:rPr>
              <a:t>W</a:t>
            </a:r>
            <a:r>
              <a:rPr lang="en-US" dirty="0" smtClean="0">
                <a:latin typeface="Lucida Calligraphy" panose="03010101010101010101" pitchFamily="66" charset="0"/>
              </a:rPr>
              <a:t>e also have tropical rainforests.</a:t>
            </a:r>
            <a:endParaRPr lang="en-US" dirty="0">
              <a:latin typeface="Lucida Calligraphy" panose="03010101010101010101" pitchFamily="66" charset="0"/>
            </a:endParaRPr>
          </a:p>
        </p:txBody>
      </p:sp>
      <p:pic>
        <p:nvPicPr>
          <p:cNvPr id="1026" name="Picture 2" descr="http://upload.wikimedia.org/wikipedia/commons/8/88/Fires_in_Burma,_Thailand,_Laos,_and_Vietna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3812" y="2498501"/>
            <a:ext cx="6733213" cy="379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674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79" y="1957747"/>
            <a:ext cx="10882184" cy="5717059"/>
          </a:xfrm>
        </p:spPr>
        <p:txBody>
          <a:bodyPr>
            <a:normAutofit/>
          </a:bodyPr>
          <a:lstStyle/>
          <a:p>
            <a:r>
              <a:rPr lang="en-US" dirty="0" smtClean="0">
                <a:solidFill>
                  <a:srgbClr val="FF0000"/>
                </a:solidFill>
              </a:rPr>
              <a:t>Clothing</a:t>
            </a:r>
            <a:r>
              <a:rPr lang="en-US" dirty="0" smtClean="0"/>
              <a:t/>
            </a:r>
            <a:br>
              <a:rPr lang="en-US" dirty="0" smtClean="0"/>
            </a:br>
            <a:r>
              <a:rPr lang="en-US" dirty="0" smtClean="0">
                <a:latin typeface="Freestyle Script" panose="030804020302050B0404" pitchFamily="66" charset="0"/>
              </a:rPr>
              <a:t>These clothes are made by women.</a:t>
            </a:r>
            <a:br>
              <a:rPr lang="en-US" dirty="0" smtClean="0">
                <a:latin typeface="Freestyle Script" panose="030804020302050B0404" pitchFamily="66" charset="0"/>
              </a:rPr>
            </a:br>
            <a:r>
              <a:rPr lang="en-US" dirty="0" smtClean="0">
                <a:latin typeface="Freestyle Script" panose="030804020302050B0404" pitchFamily="66" charset="0"/>
              </a:rPr>
              <a:t>We wear Karen clothes to represent who we are and where we are from. We have to wear Karen clothes for dancing and </a:t>
            </a:r>
            <a:r>
              <a:rPr lang="en-US" dirty="0" smtClean="0">
                <a:latin typeface="Freestyle Script" panose="030804020302050B0404" pitchFamily="66" charset="0"/>
              </a:rPr>
              <a:t>to celebrate </a:t>
            </a:r>
            <a:r>
              <a:rPr lang="en-US" dirty="0" smtClean="0">
                <a:latin typeface="Freestyle Script" panose="030804020302050B0404" pitchFamily="66" charset="0"/>
              </a:rPr>
              <a:t>the New </a:t>
            </a:r>
            <a:r>
              <a:rPr lang="en-US" dirty="0">
                <a:latin typeface="Freestyle Script" panose="030804020302050B0404" pitchFamily="66" charset="0"/>
              </a:rPr>
              <a:t>Y</a:t>
            </a:r>
            <a:r>
              <a:rPr lang="en-US" dirty="0" smtClean="0">
                <a:latin typeface="Freestyle Script" panose="030804020302050B0404" pitchFamily="66" charset="0"/>
              </a:rPr>
              <a:t>ear.</a:t>
            </a:r>
            <a:br>
              <a:rPr lang="en-US" dirty="0" smtClean="0">
                <a:latin typeface="Freestyle Script" panose="030804020302050B0404" pitchFamily="66" charset="0"/>
              </a:rPr>
            </a:br>
            <a:r>
              <a:rPr lang="en-US" dirty="0" smtClean="0">
                <a:latin typeface="Freestyle Script" panose="030804020302050B0404" pitchFamily="66" charset="0"/>
              </a:rPr>
              <a:t/>
            </a:r>
            <a:br>
              <a:rPr lang="en-US" dirty="0" smtClean="0">
                <a:latin typeface="Freestyle Script" panose="030804020302050B0404" pitchFamily="66" charset="0"/>
              </a:rPr>
            </a:br>
            <a:r>
              <a:rPr lang="en-US" dirty="0" smtClean="0">
                <a:latin typeface="Freestyle Script" panose="030804020302050B0404" pitchFamily="66" charset="0"/>
              </a:rPr>
              <a:t> </a:t>
            </a:r>
            <a:endParaRPr lang="en-US" dirty="0">
              <a:latin typeface="Freestyle Script" panose="030804020302050B0404" pitchFamily="66" charset="0"/>
            </a:endParaRPr>
          </a:p>
        </p:txBody>
      </p:sp>
      <p:pic>
        <p:nvPicPr>
          <p:cNvPr id="4098" name="Picture 2" descr="http://t2.gstatic.com/images?q=tbn:ANd9GcRX3dCL6U9eiPwCH5XblrB1aqORhawpVQAuDEwQ1Cf35jbcI3Fp:2.bp.blogspot.com/-MgXNL-dMMWY/UuyrZbVB7XI/AAAAAAAACNA/61VcIfDxbOw/s1600/Karen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6623" y="546489"/>
            <a:ext cx="3129288" cy="338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327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96" y="1664493"/>
            <a:ext cx="10505303" cy="1325563"/>
          </a:xfrm>
        </p:spPr>
        <p:txBody>
          <a:bodyPr>
            <a:normAutofit fontScale="90000"/>
          </a:bodyPr>
          <a:lstStyle/>
          <a:p>
            <a:r>
              <a:rPr lang="en-US" dirty="0" smtClean="0"/>
              <a:t>The Karen government in Burma</a:t>
            </a:r>
            <a:br>
              <a:rPr lang="en-US" dirty="0" smtClean="0"/>
            </a:br>
            <a:r>
              <a:rPr lang="en-US" dirty="0"/>
              <a:t/>
            </a:r>
            <a:br>
              <a:rPr lang="en-US" dirty="0"/>
            </a:br>
            <a:r>
              <a:rPr lang="en-US" dirty="0" smtClean="0"/>
              <a:t/>
            </a:r>
            <a:br>
              <a:rPr lang="en-US" dirty="0" smtClean="0"/>
            </a:br>
            <a:r>
              <a:rPr lang="en-US" dirty="0">
                <a:solidFill>
                  <a:srgbClr val="FFFF00"/>
                </a:solidFill>
                <a:latin typeface="Harlow Solid Italic" panose="04030604020F02020D02" pitchFamily="82" charset="0"/>
              </a:rPr>
              <a:t>G</a:t>
            </a:r>
            <a:r>
              <a:rPr lang="en-US" dirty="0" smtClean="0">
                <a:solidFill>
                  <a:srgbClr val="FFFF00"/>
                </a:solidFill>
                <a:latin typeface="Harlow Solid Italic" panose="04030604020F02020D02" pitchFamily="82" charset="0"/>
              </a:rPr>
              <a:t>overnment </a:t>
            </a:r>
            <a:r>
              <a:rPr lang="en-US" dirty="0" smtClean="0">
                <a:solidFill>
                  <a:srgbClr val="FFFF00"/>
                </a:solidFill>
                <a:latin typeface="Harlow Solid Italic" panose="04030604020F02020D02" pitchFamily="82" charset="0"/>
              </a:rPr>
              <a:t>and the </a:t>
            </a:r>
            <a:r>
              <a:rPr lang="en-US" dirty="0" smtClean="0">
                <a:solidFill>
                  <a:srgbClr val="FF0000"/>
                </a:solidFill>
                <a:latin typeface="Harlow Solid Italic" panose="04030604020F02020D02" pitchFamily="82" charset="0"/>
              </a:rPr>
              <a:t>People </a:t>
            </a:r>
            <a:r>
              <a:rPr lang="en-US" dirty="0">
                <a:solidFill>
                  <a:srgbClr val="FF0000"/>
                </a:solidFill>
                <a:latin typeface="Harlow Solid Italic" panose="04030604020F02020D02" pitchFamily="82" charset="0"/>
              </a:rPr>
              <a:t>in Burma</a:t>
            </a:r>
            <a:r>
              <a:rPr lang="en-US" dirty="0" smtClean="0"/>
              <a:t/>
            </a:r>
            <a:br>
              <a:rPr lang="en-US" dirty="0" smtClean="0"/>
            </a:br>
            <a:r>
              <a:rPr lang="en-US" dirty="0" smtClean="0"/>
              <a:t/>
            </a:r>
            <a:br>
              <a:rPr lang="en-US" dirty="0" smtClean="0"/>
            </a:br>
            <a:r>
              <a:rPr lang="en-US" dirty="0" smtClean="0">
                <a:latin typeface="Harlow Solid Italic" panose="04030604020F02020D02" pitchFamily="82" charset="0"/>
              </a:rPr>
              <a:t>Saw Ba </a:t>
            </a:r>
            <a:r>
              <a:rPr lang="en-US" dirty="0">
                <a:latin typeface="Harlow Solid Italic" panose="04030604020F02020D02" pitchFamily="82" charset="0"/>
              </a:rPr>
              <a:t>U</a:t>
            </a:r>
            <a:r>
              <a:rPr lang="en-US" dirty="0" smtClean="0">
                <a:latin typeface="Harlow Solid Italic" panose="04030604020F02020D02" pitchFamily="82" charset="0"/>
              </a:rPr>
              <a:t> </a:t>
            </a:r>
            <a:r>
              <a:rPr lang="en-US" dirty="0" err="1">
                <a:latin typeface="Harlow Solid Italic" panose="04030604020F02020D02" pitchFamily="82" charset="0"/>
              </a:rPr>
              <a:t>G</a:t>
            </a:r>
            <a:r>
              <a:rPr lang="en-US" dirty="0" err="1" smtClean="0">
                <a:latin typeface="Harlow Solid Italic" panose="04030604020F02020D02" pitchFamily="82" charset="0"/>
              </a:rPr>
              <a:t>yi</a:t>
            </a:r>
            <a:r>
              <a:rPr lang="en-US" dirty="0" smtClean="0">
                <a:latin typeface="Harlow Solid Italic" panose="04030604020F02020D02" pitchFamily="82" charset="0"/>
              </a:rPr>
              <a:t> was born </a:t>
            </a:r>
            <a:r>
              <a:rPr lang="en-US" dirty="0">
                <a:latin typeface="Harlow Solid Italic" panose="04030604020F02020D02" pitchFamily="82" charset="0"/>
              </a:rPr>
              <a:t>in Bassin in 1905 to a wealthy </a:t>
            </a:r>
            <a:r>
              <a:rPr lang="en-US" dirty="0" smtClean="0">
                <a:latin typeface="Harlow Solid Italic" panose="04030604020F02020D02" pitchFamily="82" charset="0"/>
              </a:rPr>
              <a:t>landlord. </a:t>
            </a:r>
            <a:r>
              <a:rPr lang="en-US" dirty="0">
                <a:latin typeface="Harlow Solid Italic" panose="04030604020F02020D02" pitchFamily="82" charset="0"/>
              </a:rPr>
              <a:t>A</a:t>
            </a:r>
            <a:r>
              <a:rPr lang="en-US" dirty="0" smtClean="0">
                <a:latin typeface="Harlow Solid Italic" panose="04030604020F02020D02" pitchFamily="82" charset="0"/>
              </a:rPr>
              <a:t>fter </a:t>
            </a:r>
            <a:r>
              <a:rPr lang="en-US" dirty="0">
                <a:latin typeface="Harlow Solid Italic" panose="04030604020F02020D02" pitchFamily="82" charset="0"/>
              </a:rPr>
              <a:t>completing University in Rangoon, in 1925, he became a lawyer and was called to the English Bar two years </a:t>
            </a:r>
            <a:r>
              <a:rPr lang="en-US" dirty="0" smtClean="0">
                <a:latin typeface="Harlow Solid Italic" panose="04030604020F02020D02" pitchFamily="82" charset="0"/>
              </a:rPr>
              <a:t>later.</a:t>
            </a:r>
            <a:r>
              <a:rPr lang="en-US" dirty="0" smtClean="0"/>
              <a:t/>
            </a:r>
            <a:br>
              <a:rPr lang="en-US" dirty="0" smtClean="0"/>
            </a:br>
            <a:r>
              <a:rPr lang="en-US" dirty="0" smtClean="0">
                <a:latin typeface="Harlow Solid Italic" panose="04030604020F02020D02" pitchFamily="82" charset="0"/>
              </a:rPr>
              <a:t>His family was rich, but he gave his money to the poor people. He worked for peace and he became </a:t>
            </a:r>
            <a:r>
              <a:rPr lang="en-US" dirty="0">
                <a:latin typeface="Harlow Solid Italic" panose="04030604020F02020D02" pitchFamily="82" charset="0"/>
              </a:rPr>
              <a:t>P</a:t>
            </a:r>
            <a:r>
              <a:rPr lang="en-US" dirty="0" smtClean="0">
                <a:latin typeface="Harlow Solid Italic" panose="04030604020F02020D02" pitchFamily="82" charset="0"/>
              </a:rPr>
              <a:t>resident </a:t>
            </a:r>
            <a:r>
              <a:rPr lang="en-US" dirty="0" err="1" smtClean="0">
                <a:latin typeface="Harlow Solid Italic" panose="04030604020F02020D02" pitchFamily="82" charset="0"/>
              </a:rPr>
              <a:t>inBurma</a:t>
            </a:r>
            <a:r>
              <a:rPr lang="en-US" dirty="0" smtClean="0">
                <a:latin typeface="Harlow Solid Italic" panose="04030604020F02020D02" pitchFamily="82" charset="0"/>
              </a:rPr>
              <a:t>.</a:t>
            </a:r>
            <a:endParaRPr lang="en-US" dirty="0">
              <a:latin typeface="Harlow Solid Italic" panose="04030604020F02020D02" pitchFamily="82" charset="0"/>
            </a:endParaRPr>
          </a:p>
        </p:txBody>
      </p:sp>
      <p:pic>
        <p:nvPicPr>
          <p:cNvPr id="1026" name="Picture 2" descr="http://t2.gstatic.com/images?q=tbn:ANd9GcQCnV6rDZ0L6N_We-9n5XvThsorg7l5ZkvA7-2s6gUsLlsiFM4l:i480.photobucket.com/albums/rr163/foppy_52/saw1-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91799" y="187648"/>
            <a:ext cx="15240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128575"/>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393" y="1952368"/>
            <a:ext cx="11417644" cy="115329"/>
          </a:xfrm>
        </p:spPr>
        <p:txBody>
          <a:bodyPr>
            <a:normAutofit fontScale="90000"/>
          </a:bodyPr>
          <a:lstStyle/>
          <a:p>
            <a:r>
              <a:rPr lang="en-US" dirty="0"/>
              <a:t/>
            </a:r>
            <a:br>
              <a:rPr lang="en-US" dirty="0"/>
            </a:br>
            <a:r>
              <a:rPr lang="en-US" sz="7300" dirty="0" smtClean="0">
                <a:solidFill>
                  <a:srgbClr val="FFFF00"/>
                </a:solidFill>
                <a:latin typeface="CommercialScript BT" panose="03030803040807090C04" pitchFamily="66" charset="0"/>
              </a:rPr>
              <a:t>Soldiers</a:t>
            </a:r>
            <a:r>
              <a:rPr lang="en-US" sz="3100" dirty="0"/>
              <a:t/>
            </a:r>
            <a:br>
              <a:rPr lang="en-US" sz="3100" dirty="0"/>
            </a:br>
            <a:r>
              <a:rPr lang="en-US" sz="2700" dirty="0">
                <a:solidFill>
                  <a:schemeClr val="accent5"/>
                </a:solidFill>
                <a:latin typeface="Vivaldi" panose="03020602050506090804" pitchFamily="66" charset="0"/>
              </a:rPr>
              <a:t>W</a:t>
            </a:r>
            <a:r>
              <a:rPr lang="en-US" sz="2700" dirty="0" smtClean="0">
                <a:solidFill>
                  <a:schemeClr val="accent5"/>
                </a:solidFill>
                <a:latin typeface="Vivaldi" panose="03020602050506090804" pitchFamily="66" charset="0"/>
              </a:rPr>
              <a:t>hen you are 12 or 13 years old, you have to join the Karen </a:t>
            </a:r>
            <a:r>
              <a:rPr lang="en-US" sz="2700" dirty="0">
                <a:solidFill>
                  <a:schemeClr val="accent5"/>
                </a:solidFill>
                <a:latin typeface="Vivaldi" panose="03020602050506090804" pitchFamily="66" charset="0"/>
              </a:rPr>
              <a:t>A</a:t>
            </a:r>
            <a:r>
              <a:rPr lang="en-US" sz="2700" dirty="0" smtClean="0">
                <a:solidFill>
                  <a:schemeClr val="accent5"/>
                </a:solidFill>
                <a:latin typeface="Vivaldi" panose="03020602050506090804" pitchFamily="66" charset="0"/>
              </a:rPr>
              <a:t>rmy.</a:t>
            </a:r>
            <a:r>
              <a:rPr lang="en-US" sz="3100" dirty="0" smtClean="0">
                <a:solidFill>
                  <a:schemeClr val="accent5"/>
                </a:solidFill>
                <a:latin typeface="Vivaldi" panose="03020602050506090804" pitchFamily="66" charset="0"/>
              </a:rPr>
              <a:t/>
            </a:r>
            <a:br>
              <a:rPr lang="en-US" sz="3100" dirty="0" smtClean="0">
                <a:solidFill>
                  <a:schemeClr val="accent5"/>
                </a:solidFill>
                <a:latin typeface="Vivaldi" panose="03020602050506090804" pitchFamily="66" charset="0"/>
              </a:rPr>
            </a:br>
            <a:r>
              <a:rPr lang="en-US" sz="3100" b="1" dirty="0" smtClean="0">
                <a:latin typeface="Vladimir Script" panose="03050402040407070305" pitchFamily="66" charset="0"/>
              </a:rPr>
              <a:t>         </a:t>
            </a:r>
            <a:r>
              <a:rPr lang="en-US" sz="3100" b="1" dirty="0" smtClean="0">
                <a:solidFill>
                  <a:schemeClr val="accent5">
                    <a:lumMod val="75000"/>
                  </a:schemeClr>
                </a:solidFill>
                <a:latin typeface="Vladimir Script" panose="03050402040407070305" pitchFamily="66" charset="0"/>
              </a:rPr>
              <a:t>For</a:t>
            </a:r>
            <a:r>
              <a:rPr lang="en-US" sz="3100" b="1" dirty="0" smtClean="0">
                <a:latin typeface="Vladimir Script" panose="03050402040407070305" pitchFamily="66" charset="0"/>
              </a:rPr>
              <a:t> </a:t>
            </a:r>
            <a:r>
              <a:rPr lang="en-US" sz="3100" dirty="0" smtClean="0">
                <a:solidFill>
                  <a:schemeClr val="accent5"/>
                </a:solidFill>
                <a:latin typeface="Vladimir Script" panose="03050402040407070305" pitchFamily="66" charset="0"/>
              </a:rPr>
              <a:t> </a:t>
            </a:r>
            <a:r>
              <a:rPr lang="en-US" sz="3100" dirty="0" smtClean="0">
                <a:solidFill>
                  <a:schemeClr val="accent5"/>
                </a:solidFill>
                <a:latin typeface="Vivaldi" panose="03020602050506090804" pitchFamily="66" charset="0"/>
              </a:rPr>
              <a:t>example, if </a:t>
            </a:r>
            <a:r>
              <a:rPr lang="en-US" sz="3100" dirty="0">
                <a:solidFill>
                  <a:schemeClr val="accent5"/>
                </a:solidFill>
                <a:latin typeface="Vivaldi" panose="03020602050506090804" pitchFamily="66" charset="0"/>
              </a:rPr>
              <a:t>you have three or four </a:t>
            </a:r>
            <a:r>
              <a:rPr lang="en-US" sz="3100" dirty="0" smtClean="0">
                <a:solidFill>
                  <a:schemeClr val="accent5"/>
                </a:solidFill>
                <a:latin typeface="Vivaldi" panose="03020602050506090804" pitchFamily="66" charset="0"/>
              </a:rPr>
              <a:t>brothers, two of </a:t>
            </a:r>
            <a:r>
              <a:rPr lang="en-US" sz="3100" dirty="0">
                <a:solidFill>
                  <a:schemeClr val="accent5"/>
                </a:solidFill>
                <a:latin typeface="Vivaldi" panose="03020602050506090804" pitchFamily="66" charset="0"/>
              </a:rPr>
              <a:t>them have to join the </a:t>
            </a:r>
            <a:r>
              <a:rPr lang="en-US" sz="3100" dirty="0">
                <a:solidFill>
                  <a:schemeClr val="accent5"/>
                </a:solidFill>
                <a:latin typeface="Vivaldi" panose="03020602050506090804" pitchFamily="66" charset="0"/>
              </a:rPr>
              <a:t>A</a:t>
            </a:r>
            <a:r>
              <a:rPr lang="en-US" sz="3100" dirty="0" smtClean="0">
                <a:solidFill>
                  <a:schemeClr val="accent5"/>
                </a:solidFill>
                <a:latin typeface="Vivaldi" panose="03020602050506090804" pitchFamily="66" charset="0"/>
              </a:rPr>
              <a:t>rmy</a:t>
            </a:r>
            <a:r>
              <a:rPr lang="en-US" sz="3100" dirty="0" smtClean="0">
                <a:solidFill>
                  <a:schemeClr val="accent5"/>
                </a:solidFill>
                <a:latin typeface="Vivaldi" panose="03020602050506090804" pitchFamily="66" charset="0"/>
              </a:rPr>
              <a:t>.</a:t>
            </a:r>
            <a:r>
              <a:rPr lang="en-US" sz="3100" dirty="0">
                <a:solidFill>
                  <a:schemeClr val="accent5"/>
                </a:solidFill>
                <a:latin typeface="Vivaldi" panose="03020602050506090804" pitchFamily="66" charset="0"/>
              </a:rPr>
              <a:t/>
            </a:r>
            <a:br>
              <a:rPr lang="en-US" sz="3100" dirty="0">
                <a:solidFill>
                  <a:schemeClr val="accent5"/>
                </a:solidFill>
                <a:latin typeface="Vivaldi" panose="03020602050506090804" pitchFamily="66" charset="0"/>
              </a:rPr>
            </a:br>
            <a:r>
              <a:rPr lang="en-US" sz="3100" dirty="0">
                <a:solidFill>
                  <a:schemeClr val="accent5"/>
                </a:solidFill>
                <a:latin typeface="Vivaldi" panose="03020602050506090804" pitchFamily="66" charset="0"/>
              </a:rPr>
              <a:t>           </a:t>
            </a:r>
            <a:r>
              <a:rPr lang="en-US" sz="3100" dirty="0" smtClean="0">
                <a:solidFill>
                  <a:schemeClr val="accent5"/>
                </a:solidFill>
                <a:latin typeface="Vivaldi" panose="03020602050506090804" pitchFamily="66" charset="0"/>
              </a:rPr>
              <a:t>You </a:t>
            </a:r>
            <a:r>
              <a:rPr lang="en-US" sz="3100" dirty="0">
                <a:solidFill>
                  <a:schemeClr val="accent5"/>
                </a:solidFill>
                <a:latin typeface="Vivaldi" panose="03020602050506090804" pitchFamily="66" charset="0"/>
              </a:rPr>
              <a:t>have to be strong and fast to join the </a:t>
            </a:r>
            <a:r>
              <a:rPr lang="en-US" sz="3100" dirty="0" smtClean="0">
                <a:solidFill>
                  <a:schemeClr val="accent5"/>
                </a:solidFill>
                <a:latin typeface="Vivaldi" panose="03020602050506090804" pitchFamily="66" charset="0"/>
              </a:rPr>
              <a:t>Army</a:t>
            </a:r>
            <a:r>
              <a:rPr lang="en-US" sz="3100" dirty="0">
                <a:solidFill>
                  <a:schemeClr val="accent5"/>
                </a:solidFill>
                <a:latin typeface="Vivaldi" panose="03020602050506090804" pitchFamily="66" charset="0"/>
              </a:rPr>
              <a:t>. </a:t>
            </a:r>
            <a:r>
              <a:rPr lang="en-US" dirty="0">
                <a:solidFill>
                  <a:schemeClr val="accent5"/>
                </a:solidFill>
                <a:latin typeface="Vivaldi" panose="03020602050506090804" pitchFamily="66" charset="0"/>
              </a:rPr>
              <a:t/>
            </a:r>
            <a:br>
              <a:rPr lang="en-US" dirty="0">
                <a:solidFill>
                  <a:schemeClr val="accent5"/>
                </a:solidFill>
                <a:latin typeface="Vivaldi" panose="03020602050506090804" pitchFamily="66" charset="0"/>
              </a:rPr>
            </a:br>
            <a:r>
              <a:rPr lang="en-US" dirty="0" smtClean="0">
                <a:solidFill>
                  <a:schemeClr val="accent5"/>
                </a:solidFill>
                <a:latin typeface="Vivaldi" panose="03020602050506090804" pitchFamily="66" charset="0"/>
              </a:rPr>
              <a:t/>
            </a:r>
            <a:br>
              <a:rPr lang="en-US" dirty="0" smtClean="0">
                <a:solidFill>
                  <a:schemeClr val="accent5"/>
                </a:solidFill>
                <a:latin typeface="Vivaldi" panose="03020602050506090804" pitchFamily="66" charset="0"/>
              </a:rPr>
            </a:br>
            <a:endParaRPr lang="en-US" dirty="0">
              <a:solidFill>
                <a:schemeClr val="accent5"/>
              </a:solidFill>
              <a:latin typeface="Vivaldi" panose="03020602050506090804" pitchFamily="66" charset="0"/>
            </a:endParaRPr>
          </a:p>
        </p:txBody>
      </p:sp>
      <p:sp>
        <p:nvSpPr>
          <p:cNvPr id="3" name="Rectangle 2"/>
          <p:cNvSpPr/>
          <p:nvPr/>
        </p:nvSpPr>
        <p:spPr>
          <a:xfrm>
            <a:off x="448245" y="3272837"/>
            <a:ext cx="6096000" cy="1200329"/>
          </a:xfrm>
          <a:prstGeom prst="rect">
            <a:avLst/>
          </a:prstGeom>
        </p:spPr>
        <p:txBody>
          <a:bodyPr>
            <a:spAutoFit/>
          </a:bodyPr>
          <a:lstStyle/>
          <a:p>
            <a:r>
              <a:rPr lang="en-US" b="1" dirty="0">
                <a:solidFill>
                  <a:schemeClr val="accent6">
                    <a:lumMod val="75000"/>
                  </a:schemeClr>
                </a:solidFill>
                <a:latin typeface="Verdana" panose="020B0604030504040204" pitchFamily="34" charset="0"/>
              </a:rPr>
              <a:t>We, the Karen </a:t>
            </a:r>
            <a:r>
              <a:rPr lang="en-US" b="1" dirty="0" smtClean="0">
                <a:solidFill>
                  <a:schemeClr val="accent6">
                    <a:lumMod val="75000"/>
                  </a:schemeClr>
                </a:solidFill>
                <a:latin typeface="Verdana" panose="020B0604030504040204" pitchFamily="34" charset="0"/>
              </a:rPr>
              <a:t>people of </a:t>
            </a:r>
            <a:r>
              <a:rPr lang="en-US" b="1" dirty="0">
                <a:solidFill>
                  <a:schemeClr val="accent6">
                    <a:lumMod val="75000"/>
                  </a:schemeClr>
                </a:solidFill>
                <a:latin typeface="Verdana" panose="020B0604030504040204" pitchFamily="34" charset="0"/>
              </a:rPr>
              <a:t>Burma, have been cornered into fighting against ruling Burmese Governments for the past forty-three years. [in 1992]</a:t>
            </a:r>
            <a:endParaRPr lang="en-US" dirty="0">
              <a:solidFill>
                <a:schemeClr val="accent6">
                  <a:lumMod val="75000"/>
                </a:schemeClr>
              </a:solidFill>
            </a:endParaRPr>
          </a:p>
        </p:txBody>
      </p:sp>
      <p:pic>
        <p:nvPicPr>
          <p:cNvPr id="2050" name="Picture 2" descr="http://t2.gstatic.com/images?q=tbn:ANd9GcQdF8v4nHN_2GY7ntFHv8cHc3eqght7Tz4ot5kZnAq4DIr3DPL3xQ:www.theepochtimes.com/n2/images/stories/large/2012/06/28/Kids513965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86" y="4473166"/>
            <a:ext cx="251460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2.gstatic.com/images?q=tbn:ANd9GcSePqzRNLtc3VZEnmSsNo8x-lK5n9z4dcbIixnJyvw2ZHPIFAb8Og:watermarked.impactphotos.com/12411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215" y="3948413"/>
            <a:ext cx="17621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7270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15" y="-123568"/>
            <a:ext cx="8596668" cy="2037492"/>
          </a:xfrm>
        </p:spPr>
        <p:txBody>
          <a:bodyPr>
            <a:normAutofit fontScale="90000"/>
          </a:bodyPr>
          <a:lstStyle/>
          <a:p>
            <a:r>
              <a:rPr lang="en-US" dirty="0" smtClean="0"/>
              <a:t/>
            </a:r>
            <a:br>
              <a:rPr lang="en-US" dirty="0" smtClean="0"/>
            </a:br>
            <a:r>
              <a:rPr lang="en-US" dirty="0" smtClean="0"/>
              <a:t>Flag</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t>
            </a:r>
            <a:r>
              <a:rPr lang="en-US" sz="5300" dirty="0" smtClean="0">
                <a:solidFill>
                  <a:schemeClr val="accent5">
                    <a:lumMod val="50000"/>
                  </a:schemeClr>
                </a:solidFill>
                <a:latin typeface="Freestyle Script" panose="030804020302050B0404" pitchFamily="66" charset="0"/>
              </a:rPr>
              <a:t>These </a:t>
            </a:r>
            <a:r>
              <a:rPr lang="en-US" sz="5300" dirty="0" smtClean="0">
                <a:solidFill>
                  <a:schemeClr val="accent5">
                    <a:lumMod val="50000"/>
                  </a:schemeClr>
                </a:solidFill>
                <a:latin typeface="Freestyle Script" panose="030804020302050B0404" pitchFamily="66" charset="0"/>
              </a:rPr>
              <a:t>flags represent the country and the </a:t>
            </a:r>
            <a:r>
              <a:rPr lang="en-US" sz="5300" dirty="0" smtClean="0">
                <a:solidFill>
                  <a:schemeClr val="accent5">
                    <a:lumMod val="50000"/>
                  </a:schemeClr>
                </a:solidFill>
                <a:latin typeface="Freestyle Script" panose="030804020302050B0404" pitchFamily="66" charset="0"/>
              </a:rPr>
              <a:t>        people </a:t>
            </a:r>
            <a:r>
              <a:rPr lang="en-US" sz="5300" dirty="0" smtClean="0">
                <a:solidFill>
                  <a:schemeClr val="accent5">
                    <a:lumMod val="50000"/>
                  </a:schemeClr>
                </a:solidFill>
                <a:latin typeface="Freestyle Script" panose="030804020302050B0404" pitchFamily="66" charset="0"/>
              </a:rPr>
              <a:t>of Burma. The </a:t>
            </a:r>
            <a:r>
              <a:rPr lang="en-US" sz="5300" dirty="0">
                <a:solidFill>
                  <a:schemeClr val="accent5">
                    <a:lumMod val="50000"/>
                  </a:schemeClr>
                </a:solidFill>
                <a:latin typeface="Freestyle Script" panose="030804020302050B0404" pitchFamily="66" charset="0"/>
              </a:rPr>
              <a:t>K</a:t>
            </a:r>
            <a:r>
              <a:rPr lang="en-US" sz="5300" dirty="0" smtClean="0">
                <a:solidFill>
                  <a:schemeClr val="accent5">
                    <a:lumMod val="50000"/>
                  </a:schemeClr>
                </a:solidFill>
                <a:latin typeface="Freestyle Script" panose="030804020302050B0404" pitchFamily="66" charset="0"/>
              </a:rPr>
              <a:t>aren flag has four colors. </a:t>
            </a:r>
            <a:endParaRPr lang="en-US" sz="5300" dirty="0">
              <a:solidFill>
                <a:schemeClr val="accent5">
                  <a:lumMod val="50000"/>
                </a:schemeClr>
              </a:solidFill>
              <a:latin typeface="Freestyle Script" panose="030804020302050B0404" pitchFamily="66" charset="0"/>
            </a:endParaRPr>
          </a:p>
        </p:txBody>
      </p:sp>
      <p:pic>
        <p:nvPicPr>
          <p:cNvPr id="2050" name="Picture 2" descr="http://t0.gstatic.com/images?q=tbn:ANd9GcTF915sH1mQaNtDrpHIa1u6W6GuSjOccO_q7fJcvnGnP-XpCOZy:www.dvb.no/wp-content/uploads/2012/04/Ethnic-groups-hold-talks.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2361" y="711199"/>
            <a:ext cx="3492547" cy="24054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3.gstatic.com/images?q=tbn:ANd9GcThSHg9COlBlTjBbLasXg-oJbSpzP8773xsPbVkQBkWU48sIpRICw:www.mnkaren.org/picts/home-sma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356" y="97352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536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634</TotalTime>
  <Words>100</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vt:i4>
      </vt:variant>
    </vt:vector>
  </HeadingPairs>
  <TitlesOfParts>
    <vt:vector size="27" baseType="lpstr">
      <vt:lpstr>Adobe Garamond Pro</vt:lpstr>
      <vt:lpstr>Arial</vt:lpstr>
      <vt:lpstr>Calibri</vt:lpstr>
      <vt:lpstr>Calibri Light</vt:lpstr>
      <vt:lpstr>CommercialScript BT</vt:lpstr>
      <vt:lpstr>Courier New</vt:lpstr>
      <vt:lpstr>Edwardian Script ITC</vt:lpstr>
      <vt:lpstr>Freestyle Script</vt:lpstr>
      <vt:lpstr>Harlow Solid Italic</vt:lpstr>
      <vt:lpstr>Lucida Calligraphy</vt:lpstr>
      <vt:lpstr>Niagara Engraved</vt:lpstr>
      <vt:lpstr>Verdana</vt:lpstr>
      <vt:lpstr>Viner Hand ITC</vt:lpstr>
      <vt:lpstr>Vivaldi</vt:lpstr>
      <vt:lpstr>Vladimir Script</vt:lpstr>
      <vt:lpstr>Office Theme</vt:lpstr>
      <vt:lpstr>The Best Place that I Have Ever Lived </vt:lpstr>
      <vt:lpstr>This is the place that I lived before with my family. </vt:lpstr>
      <vt:lpstr> This is how we got food and water.   In Burma, we ate rice. We used to farm and we got  water from the  river.    </vt:lpstr>
      <vt:lpstr>    Here are some videos about  Karen music in Burma:  </vt:lpstr>
      <vt:lpstr>Geography: In Burma, we have mountains and rivers. We also have tropical rainforests.</vt:lpstr>
      <vt:lpstr>Clothing These clothes are made by women. We wear Karen clothes to represent who we are and where we are from. We have to wear Karen clothes for dancing and to celebrate the New Year.   </vt:lpstr>
      <vt:lpstr>The Karen government in Burma   Government and the People in Burma  Saw Ba U Gyi was born in Bassin in 1905 to a wealthy landlord. After completing University in Rangoon, in 1925, he became a lawyer and was called to the English Bar two years later. His family was rich, but he gave his money to the poor people. He worked for peace and he became President inBurma.</vt:lpstr>
      <vt:lpstr> Soldiers When you are 12 or 13 years old, you have to join the Karen Army.          For  example, if you have three or four brothers, two of them have to join the Army.            You have to be strong and fast to join the Army.   </vt:lpstr>
      <vt:lpstr> Flag             These flags represent the country and the         people of Burma. The Karen flag has four colors. </vt:lpstr>
      <vt:lpstr> The place that I want to go in the future is China. The reason why I want to go is to learn Kung Fu.  I also want to learn the language.  I want to see the Great Wall of China. </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best place that I had live before</dc:title>
  <dc:creator>Mary, Juce</dc:creator>
  <cp:lastModifiedBy>Stewart, Heather A.</cp:lastModifiedBy>
  <cp:revision>47</cp:revision>
  <dcterms:created xsi:type="dcterms:W3CDTF">2014-10-09T14:23:32Z</dcterms:created>
  <dcterms:modified xsi:type="dcterms:W3CDTF">2015-05-27T01:09:27Z</dcterms:modified>
</cp:coreProperties>
</file>